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CF1-C5F1-4A5B-8D07-ED5E328B7A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870CEEA-F73B-494A-AC74-27B006C2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5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CF1-C5F1-4A5B-8D07-ED5E328B7A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870CEEA-F73B-494A-AC74-27B006C2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9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CF1-C5F1-4A5B-8D07-ED5E328B7A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870CEEA-F73B-494A-AC74-27B006C2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46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CF1-C5F1-4A5B-8D07-ED5E328B7A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870CEEA-F73B-494A-AC74-27B006C2000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2559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CF1-C5F1-4A5B-8D07-ED5E328B7A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870CEEA-F73B-494A-AC74-27B006C2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82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CF1-C5F1-4A5B-8D07-ED5E328B7A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CEEA-F73B-494A-AC74-27B006C2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39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CF1-C5F1-4A5B-8D07-ED5E328B7A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CEEA-F73B-494A-AC74-27B006C2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40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CF1-C5F1-4A5B-8D07-ED5E328B7A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CEEA-F73B-494A-AC74-27B006C2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70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21EACF1-C5F1-4A5B-8D07-ED5E328B7A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870CEEA-F73B-494A-AC74-27B006C2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1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CF1-C5F1-4A5B-8D07-ED5E328B7A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CEEA-F73B-494A-AC74-27B006C2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CF1-C5F1-4A5B-8D07-ED5E328B7A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870CEEA-F73B-494A-AC74-27B006C2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CF1-C5F1-4A5B-8D07-ED5E328B7A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CEEA-F73B-494A-AC74-27B006C2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CF1-C5F1-4A5B-8D07-ED5E328B7A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CEEA-F73B-494A-AC74-27B006C2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7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CF1-C5F1-4A5B-8D07-ED5E328B7A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CEEA-F73B-494A-AC74-27B006C2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1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CF1-C5F1-4A5B-8D07-ED5E328B7A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CEEA-F73B-494A-AC74-27B006C2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3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CF1-C5F1-4A5B-8D07-ED5E328B7A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CEEA-F73B-494A-AC74-27B006C2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7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CF1-C5F1-4A5B-8D07-ED5E328B7A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CEEA-F73B-494A-AC74-27B006C2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9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EACF1-C5F1-4A5B-8D07-ED5E328B7A4F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CEEA-F73B-494A-AC74-27B006C20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180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Discourse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Conversational Maxims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973" y="402653"/>
            <a:ext cx="1687557" cy="168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905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Implicature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When we try to analyze how hedges work, we usually talk about speakers</a:t>
            </a:r>
          </a:p>
          <a:p>
            <a:r>
              <a:rPr lang="en-US" dirty="0"/>
              <a:t>implying something that is not said. Similarly, in considering what the woman</a:t>
            </a:r>
          </a:p>
          <a:p>
            <a:r>
              <a:rPr lang="en-US" dirty="0"/>
              <a:t>meant by </a:t>
            </a:r>
            <a:r>
              <a:rPr lang="en-US" i="1" dirty="0"/>
              <a:t>a sandwich is a sandwich</a:t>
            </a:r>
            <a:r>
              <a:rPr lang="en-US" dirty="0"/>
              <a:t>, we decided that she was implying that</a:t>
            </a:r>
          </a:p>
          <a:p>
            <a:r>
              <a:rPr lang="en-US" dirty="0"/>
              <a:t>the sandwich wasn’t worth talking about. With the co-operative principle and</a:t>
            </a:r>
          </a:p>
          <a:p>
            <a:r>
              <a:rPr lang="en-US" dirty="0"/>
              <a:t>the maxims as guides, we can start to work out how people actually decide</a:t>
            </a:r>
          </a:p>
          <a:p>
            <a:r>
              <a:rPr lang="en-US" dirty="0"/>
              <a:t>that someone is ‘implying’ something in conversation. Consider the following</a:t>
            </a:r>
          </a:p>
          <a:p>
            <a:r>
              <a:rPr lang="en-US" dirty="0"/>
              <a:t>example.</a:t>
            </a:r>
          </a:p>
        </p:txBody>
      </p:sp>
    </p:spTree>
    <p:extLst>
      <p:ext uri="{BB962C8B-B14F-4D97-AF65-F5344CB8AC3E}">
        <p14:creationId xmlns:p14="http://schemas.microsoft.com/office/powerpoint/2010/main" val="3489889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49824" y="3105835"/>
            <a:ext cx="83640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NRPSExpert"/>
              </a:rPr>
              <a:t>Carol</a:t>
            </a:r>
            <a:r>
              <a:rPr lang="en-US" sz="3200" dirty="0" smtClean="0">
                <a:latin typeface="TimesNewRomanPS"/>
              </a:rPr>
              <a:t>: </a:t>
            </a:r>
            <a:r>
              <a:rPr lang="en-US" sz="3200" i="1" dirty="0">
                <a:latin typeface="TimesNewRomanPS-Italic"/>
              </a:rPr>
              <a:t>Are you coming to the party tonight?</a:t>
            </a:r>
          </a:p>
          <a:p>
            <a:r>
              <a:rPr lang="en-US" sz="3200" dirty="0" smtClean="0">
                <a:latin typeface="TimesNRPSExpert"/>
              </a:rPr>
              <a:t>Lara</a:t>
            </a:r>
            <a:r>
              <a:rPr lang="en-US" sz="3200" dirty="0" smtClean="0">
                <a:latin typeface="TimesNewRomanPS"/>
              </a:rPr>
              <a:t>: </a:t>
            </a:r>
            <a:r>
              <a:rPr lang="en-US" sz="3200" i="1" dirty="0">
                <a:latin typeface="TimesNewRomanPS-Italic"/>
              </a:rPr>
              <a:t>I’ve got an exam tomorrow</a:t>
            </a:r>
            <a:r>
              <a:rPr lang="en-US" sz="3200" dirty="0">
                <a:solidFill>
                  <a:srgbClr val="FF0000"/>
                </a:solidFill>
                <a:latin typeface="TimesNewRomanPS"/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687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On the face of it, Lara’s statement is not an answer to Carol’s question. Lara</a:t>
            </a:r>
          </a:p>
          <a:p>
            <a:r>
              <a:rPr lang="en-US" dirty="0">
                <a:latin typeface="TimesNewRomanPS"/>
              </a:rPr>
              <a:t>doesn’t say </a:t>
            </a:r>
            <a:r>
              <a:rPr lang="en-US" i="1" dirty="0">
                <a:latin typeface="TimesNewRomanPS-Italic"/>
              </a:rPr>
              <a:t>Yes </a:t>
            </a:r>
            <a:r>
              <a:rPr lang="en-US" dirty="0">
                <a:latin typeface="TimesNewRomanPS"/>
              </a:rPr>
              <a:t>or </a:t>
            </a:r>
            <a:r>
              <a:rPr lang="en-US" i="1" dirty="0">
                <a:latin typeface="TimesNewRomanPS-Italic"/>
              </a:rPr>
              <a:t>No</a:t>
            </a:r>
            <a:r>
              <a:rPr lang="en-US" dirty="0">
                <a:latin typeface="TimesNewRomanPS"/>
              </a:rPr>
              <a:t>. Yet Carol will immediately interpret the statement as</a:t>
            </a:r>
          </a:p>
          <a:p>
            <a:r>
              <a:rPr lang="en-US" dirty="0">
                <a:latin typeface="TimesNewRomanPS"/>
              </a:rPr>
              <a:t>meaning ‘No’ or ‘Probably not’. How can we account for this ability to grasp</a:t>
            </a:r>
          </a:p>
          <a:p>
            <a:r>
              <a:rPr lang="en-US" dirty="0">
                <a:latin typeface="TimesNewRomanPS"/>
              </a:rPr>
              <a:t>one meaning from a sentence that, in a literal sense, means something else? It</a:t>
            </a:r>
          </a:p>
          <a:p>
            <a:r>
              <a:rPr lang="en-US" dirty="0">
                <a:latin typeface="TimesNewRomanPS"/>
              </a:rPr>
              <a:t>seems to depend, at least partially, on the assumption that Lara is being relevant</a:t>
            </a:r>
          </a:p>
          <a:p>
            <a:r>
              <a:rPr lang="en-US" dirty="0">
                <a:latin typeface="TimesNewRomanPS"/>
              </a:rPr>
              <a:t>and informative, adhering to the maxims of relation and quantity.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0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85934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It is noticeable that, in order to describe the conversational </a:t>
            </a:r>
            <a:r>
              <a:rPr lang="en-US" dirty="0" err="1">
                <a:latin typeface="TimesNewRomanPS"/>
              </a:rPr>
              <a:t>implicature</a:t>
            </a:r>
            <a:endParaRPr lang="en-US" dirty="0">
              <a:latin typeface="TimesNewRomanPS"/>
            </a:endParaRPr>
          </a:p>
          <a:p>
            <a:r>
              <a:rPr lang="en-US" dirty="0">
                <a:latin typeface="TimesNewRomanPS"/>
              </a:rPr>
              <a:t>involved in Lara’s statement, we had to appeal to some background knowledge</a:t>
            </a:r>
          </a:p>
          <a:p>
            <a:r>
              <a:rPr lang="en-US" dirty="0">
                <a:latin typeface="TimesNewRomanPS"/>
              </a:rPr>
              <a:t>(about exams, studying and partying) that must be shared by the conversational</a:t>
            </a:r>
          </a:p>
          <a:p>
            <a:r>
              <a:rPr lang="en-US" dirty="0">
                <a:latin typeface="TimesNewRomanPS"/>
              </a:rPr>
              <a:t>participants. Investigating how we use our background knowledge to arrive at</a:t>
            </a:r>
          </a:p>
          <a:p>
            <a:r>
              <a:rPr lang="en-US" dirty="0">
                <a:latin typeface="TimesNewRomanPS"/>
              </a:rPr>
              <a:t>interpretations of what we hear and read is a critical part of doing discourse</a:t>
            </a:r>
          </a:p>
          <a:p>
            <a:r>
              <a:rPr lang="en-US" dirty="0">
                <a:latin typeface="TimesNewRomanPS"/>
              </a:rPr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430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Background Knowledge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particularly good example of the processes involved in using background</a:t>
            </a:r>
          </a:p>
          <a:p>
            <a:r>
              <a:rPr lang="en-US" dirty="0"/>
              <a:t>knowledge was provided by Sanford &amp; </a:t>
            </a:r>
            <a:r>
              <a:rPr lang="en-US" dirty="0" err="1"/>
              <a:t>Garrod</a:t>
            </a:r>
            <a:r>
              <a:rPr lang="en-US" dirty="0"/>
              <a:t> (1981), who presented readers</a:t>
            </a:r>
          </a:p>
          <a:p>
            <a:r>
              <a:rPr lang="en-US" dirty="0"/>
              <a:t>with a short text, one sentence at a time. Their text begins with the following</a:t>
            </a:r>
          </a:p>
          <a:p>
            <a:r>
              <a:rPr lang="en-US" dirty="0"/>
              <a:t>two sentences.</a:t>
            </a:r>
          </a:p>
          <a:p>
            <a:r>
              <a:rPr lang="en-US" i="1" dirty="0"/>
              <a:t>John was on his way to school last Friday.</a:t>
            </a:r>
          </a:p>
          <a:p>
            <a:r>
              <a:rPr lang="en-US" i="1" dirty="0"/>
              <a:t>He was really worried about the math lesson.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05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582341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Most people who are asked to read these sentences report that they think John</a:t>
            </a:r>
          </a:p>
          <a:p>
            <a:r>
              <a:rPr lang="en-US" dirty="0">
                <a:latin typeface="TimesNewRomanPS"/>
              </a:rPr>
              <a:t>is probably a schoolboy. Since this piece of information is not directly stated</a:t>
            </a:r>
          </a:p>
          <a:p>
            <a:r>
              <a:rPr lang="en-US" dirty="0">
                <a:latin typeface="TimesNewRomanPS"/>
              </a:rPr>
              <a:t>in the text, it must be an inference. Other inferences, for different readers, are</a:t>
            </a:r>
          </a:p>
          <a:p>
            <a:r>
              <a:rPr lang="en-US" dirty="0">
                <a:latin typeface="TimesNewRomanPS"/>
              </a:rPr>
              <a:t>that John is walking or that he is on a bus. These inferences are clearly derived</a:t>
            </a:r>
          </a:p>
          <a:p>
            <a:r>
              <a:rPr lang="en-US" dirty="0">
                <a:latin typeface="TimesNewRomanPS"/>
              </a:rPr>
              <a:t>from our conventional knowledge, in our culture, about ‘going to school’, and</a:t>
            </a:r>
          </a:p>
          <a:p>
            <a:r>
              <a:rPr lang="en-US" dirty="0">
                <a:latin typeface="TimesNewRomanPS"/>
              </a:rPr>
              <a:t>no reader has ever suggested that John is swimming or on a boat, though both</a:t>
            </a:r>
          </a:p>
          <a:p>
            <a:r>
              <a:rPr lang="en-US" dirty="0">
                <a:latin typeface="TimesNewRomanPS"/>
              </a:rPr>
              <a:t>are physically possible, if unlikely, interpretations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24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7350" y="1604556"/>
            <a:ext cx="796065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NewRomanPS"/>
              </a:rPr>
              <a:t>likely or possible interpretations that readers will quickly abandon if they do</a:t>
            </a:r>
          </a:p>
          <a:p>
            <a:r>
              <a:rPr lang="en-US" dirty="0">
                <a:latin typeface="TimesNewRomanPS"/>
              </a:rPr>
              <a:t>not fit in with some subsequent information. Here is the next sentence in the</a:t>
            </a:r>
          </a:p>
          <a:p>
            <a:r>
              <a:rPr lang="en-US" dirty="0">
                <a:latin typeface="TimesNewRomanPS"/>
              </a:rPr>
              <a:t>text.</a:t>
            </a:r>
          </a:p>
          <a:p>
            <a:r>
              <a:rPr lang="en-US" b="1" i="1" dirty="0">
                <a:solidFill>
                  <a:srgbClr val="FF0000"/>
                </a:solidFill>
                <a:latin typeface="TimesNewRomanPS-Italic"/>
              </a:rPr>
              <a:t>Last week he had been unable to control the class.</a:t>
            </a:r>
          </a:p>
          <a:p>
            <a:r>
              <a:rPr lang="en-US" dirty="0">
                <a:latin typeface="TimesNewRomanPS"/>
              </a:rPr>
              <a:t>On encountering this sentence, most readers decide that John is, in fact, a teacher</a:t>
            </a:r>
          </a:p>
          <a:p>
            <a:r>
              <a:rPr lang="en-US" dirty="0">
                <a:latin typeface="TimesNewRomanPS"/>
              </a:rPr>
              <a:t>and that he is not very happy. Many report that he is probably driving a car to</a:t>
            </a:r>
          </a:p>
          <a:p>
            <a:r>
              <a:rPr lang="en-US" dirty="0">
                <a:latin typeface="TimesNewRomanPS"/>
              </a:rPr>
              <a:t>school. Then the next sentence is presented.</a:t>
            </a:r>
          </a:p>
          <a:p>
            <a:r>
              <a:rPr lang="en-US" b="1" i="1" dirty="0">
                <a:solidFill>
                  <a:srgbClr val="FF0000"/>
                </a:solidFill>
                <a:latin typeface="TimesNewRomanPS-Italic"/>
              </a:rPr>
              <a:t>It was unfair of the math teacher to leave him in charge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216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</a:t>
            </a:r>
            <a:r>
              <a:rPr lang="en-US" b="1" dirty="0"/>
              <a:t>schema </a:t>
            </a:r>
            <a:r>
              <a:rPr lang="en-US" dirty="0"/>
              <a:t>is a general </a:t>
            </a:r>
            <a:r>
              <a:rPr lang="en-US" dirty="0" smtClean="0"/>
              <a:t>term for </a:t>
            </a:r>
            <a:r>
              <a:rPr lang="en-US" dirty="0"/>
              <a:t>a conventional knowledge structure that exists in</a:t>
            </a:r>
          </a:p>
          <a:p>
            <a:r>
              <a:rPr lang="en-US" dirty="0"/>
              <a:t>memory</a:t>
            </a:r>
            <a:r>
              <a:rPr lang="en-US" dirty="0" smtClean="0"/>
              <a:t>. We were </a:t>
            </a:r>
            <a:r>
              <a:rPr lang="en-US" dirty="0"/>
              <a:t>using our conventional knowledge </a:t>
            </a:r>
            <a:r>
              <a:rPr lang="en-US" dirty="0" smtClean="0"/>
              <a:t>of what </a:t>
            </a:r>
            <a:r>
              <a:rPr lang="en-US" dirty="0"/>
              <a:t>a school classroom</a:t>
            </a:r>
          </a:p>
          <a:p>
            <a:r>
              <a:rPr lang="en-US" dirty="0"/>
              <a:t>is like, or a ‘classroom schema’, as we tried to make sense of the previous</a:t>
            </a:r>
          </a:p>
          <a:p>
            <a:r>
              <a:rPr lang="en-US" dirty="0"/>
              <a:t>example</a:t>
            </a:r>
            <a:r>
              <a:rPr lang="en-US" dirty="0" smtClean="0"/>
              <a:t>. We </a:t>
            </a:r>
            <a:r>
              <a:rPr lang="en-US" dirty="0"/>
              <a:t>have many schemas (or schemata) that are used in the interpretation</a:t>
            </a:r>
          </a:p>
          <a:p>
            <a:r>
              <a:rPr lang="en-US" dirty="0"/>
              <a:t>of what we experience and what we hear or read about. If you hear someone</a:t>
            </a:r>
          </a:p>
          <a:p>
            <a:r>
              <a:rPr lang="en-US" dirty="0"/>
              <a:t>describe what happened during a visit to a supermarket, you don’t have to be</a:t>
            </a:r>
          </a:p>
          <a:p>
            <a:r>
              <a:rPr lang="en-US" dirty="0"/>
              <a:t>told what is normally found in a supermarket. You already have a ‘supermarket</a:t>
            </a:r>
          </a:p>
          <a:p>
            <a:r>
              <a:rPr lang="en-US" dirty="0"/>
              <a:t>schema’ (food displayed on shelves, arranged in aisles, shopping carts and</a:t>
            </a:r>
          </a:p>
          <a:p>
            <a:r>
              <a:rPr lang="en-US" dirty="0"/>
              <a:t>baskets, check-out counter, and other conventional features) as part of your</a:t>
            </a:r>
          </a:p>
          <a:p>
            <a:r>
              <a:rPr lang="en-US" dirty="0"/>
              <a:t>background knowledge.</a:t>
            </a:r>
          </a:p>
        </p:txBody>
      </p:sp>
    </p:spTree>
    <p:extLst>
      <p:ext uri="{BB962C8B-B14F-4D97-AF65-F5344CB8AC3E}">
        <p14:creationId xmlns:p14="http://schemas.microsoft.com/office/powerpoint/2010/main" val="727887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Script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Similar in </a:t>
            </a:r>
            <a:r>
              <a:rPr lang="en-US" dirty="0" smtClean="0"/>
              <a:t>many ways </a:t>
            </a:r>
            <a:r>
              <a:rPr lang="en-US" dirty="0"/>
              <a:t>to a schema is a </a:t>
            </a:r>
            <a:r>
              <a:rPr lang="en-US" b="1" dirty="0"/>
              <a:t>script</a:t>
            </a:r>
            <a:r>
              <a:rPr lang="en-US" dirty="0"/>
              <a:t>. A script is essentially a dynamic</a:t>
            </a:r>
          </a:p>
          <a:p>
            <a:r>
              <a:rPr lang="en-US" dirty="0"/>
              <a:t>schema. That is, instead of the set of typical fixed features in a schema, a </a:t>
            </a:r>
            <a:r>
              <a:rPr lang="en-US" dirty="0" smtClean="0"/>
              <a:t>script has </a:t>
            </a:r>
            <a:r>
              <a:rPr lang="en-US" dirty="0"/>
              <a:t>a series of conventional actions that take place. You have a script for ‘Going</a:t>
            </a:r>
          </a:p>
          <a:p>
            <a:r>
              <a:rPr lang="en-US" dirty="0"/>
              <a:t>to the dentist’ and another script for ‘Going to the </a:t>
            </a:r>
            <a:r>
              <a:rPr lang="en-US" dirty="0" smtClean="0"/>
              <a:t>movies. We </a:t>
            </a:r>
            <a:r>
              <a:rPr lang="en-US" dirty="0"/>
              <a:t>all have versions</a:t>
            </a:r>
          </a:p>
          <a:p>
            <a:r>
              <a:rPr lang="en-US" dirty="0"/>
              <a:t>of an ‘Eating in a restaurant’ script, which we can activate to make sense of the</a:t>
            </a:r>
          </a:p>
          <a:p>
            <a:r>
              <a:rPr lang="en-US" dirty="0"/>
              <a:t>following discourse</a:t>
            </a:r>
          </a:p>
        </p:txBody>
      </p:sp>
    </p:spTree>
    <p:extLst>
      <p:ext uri="{BB962C8B-B14F-4D97-AF65-F5344CB8AC3E}">
        <p14:creationId xmlns:p14="http://schemas.microsoft.com/office/powerpoint/2010/main" val="2632734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13633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On the basis of our restaurant script, we would be able to say a number of things</a:t>
            </a:r>
          </a:p>
          <a:p>
            <a:r>
              <a:rPr lang="en-US" dirty="0">
                <a:latin typeface="TimesNewRomanPS"/>
              </a:rPr>
              <a:t>about the scene and events briefly described in this short text. For example,</a:t>
            </a:r>
          </a:p>
          <a:p>
            <a:r>
              <a:rPr lang="en-US" dirty="0">
                <a:latin typeface="TimesNewRomanPS"/>
              </a:rPr>
              <a:t>although the text doesn’t have this information, we would assume that Suzy</a:t>
            </a:r>
          </a:p>
          <a:p>
            <a:r>
              <a:rPr lang="en-US" dirty="0">
                <a:latin typeface="TimesNewRomanPS"/>
              </a:rPr>
              <a:t>opened a door to get into the restaurant, that there were tables there, that she</a:t>
            </a:r>
          </a:p>
          <a:p>
            <a:r>
              <a:rPr lang="en-US" dirty="0">
                <a:latin typeface="TimesNewRomanPS"/>
              </a:rPr>
              <a:t>ate the sandwich, then she paid for it, and so 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088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Co-operative Principle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 underlying assumption in most conversational exchanges seems to be that the</a:t>
            </a:r>
          </a:p>
          <a:p>
            <a:r>
              <a:rPr lang="en-US" dirty="0" smtClean="0"/>
              <a:t>participants are co-operating with each other. This principle, together with four</a:t>
            </a:r>
          </a:p>
          <a:p>
            <a:r>
              <a:rPr lang="en-US" dirty="0" smtClean="0"/>
              <a:t>maxims that we expect our conversational partners to </a:t>
            </a:r>
            <a:r>
              <a:rPr lang="en-US" dirty="0" err="1" smtClean="0"/>
              <a:t>obey,was</a:t>
            </a:r>
            <a:r>
              <a:rPr lang="en-US" dirty="0" smtClean="0"/>
              <a:t> first described by</a:t>
            </a:r>
          </a:p>
          <a:p>
            <a:r>
              <a:rPr lang="en-US" dirty="0" smtClean="0"/>
              <a:t>the philosopher Paul Grice. The co-operative principle is stated in the following</a:t>
            </a:r>
          </a:p>
          <a:p>
            <a:r>
              <a:rPr lang="en-US" dirty="0" smtClean="0"/>
              <a:t>way: “Make your conversational contribution such as is required, at the stage</a:t>
            </a:r>
          </a:p>
          <a:p>
            <a:r>
              <a:rPr lang="en-US" dirty="0" smtClean="0"/>
              <a:t>at which it occurs, by the accepted purpose or direction of the talk exchange in</a:t>
            </a:r>
          </a:p>
          <a:p>
            <a:r>
              <a:rPr lang="en-US" dirty="0" smtClean="0"/>
              <a:t>which you are engaged” (Grice, 1975: 45). Supporting this principle are four</a:t>
            </a:r>
          </a:p>
          <a:p>
            <a:r>
              <a:rPr lang="en-US" dirty="0" smtClean="0"/>
              <a:t>maxims, often called the ‘</a:t>
            </a:r>
            <a:r>
              <a:rPr lang="en-US" dirty="0" err="1" smtClean="0"/>
              <a:t>Gricean</a:t>
            </a:r>
            <a:r>
              <a:rPr lang="en-US" dirty="0" smtClean="0"/>
              <a:t> maxims’.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40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9058" y="2265421"/>
            <a:ext cx="6096000" cy="233910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Indeed, crucial information is sometimes omitted from important instructions</a:t>
            </a:r>
          </a:p>
          <a:p>
            <a:r>
              <a:rPr lang="en-US" dirty="0">
                <a:latin typeface="TimesNewRomanPS"/>
              </a:rPr>
              <a:t>on the assumption that everybody knows the script. Think carefully about the</a:t>
            </a:r>
          </a:p>
          <a:p>
            <a:r>
              <a:rPr lang="en-US" dirty="0">
                <a:latin typeface="TimesNewRomanPS"/>
              </a:rPr>
              <a:t>following instructions from a bottle of cough syrup.</a:t>
            </a:r>
          </a:p>
          <a:p>
            <a:r>
              <a:rPr lang="en-US" sz="2800" b="1" i="1" dirty="0">
                <a:latin typeface="TimesNewRomanPS-Italic"/>
              </a:rPr>
              <a:t>Fill measure cup to line</a:t>
            </a:r>
          </a:p>
          <a:p>
            <a:r>
              <a:rPr lang="en-US" sz="2800" b="1" i="1" dirty="0">
                <a:latin typeface="TimesNewRomanPS-Italic"/>
              </a:rPr>
              <a:t>and repeat every 2 to 3 hours</a:t>
            </a:r>
            <a:r>
              <a:rPr lang="en-US" b="1" i="1" dirty="0">
                <a:solidFill>
                  <a:srgbClr val="FF0000"/>
                </a:solidFill>
                <a:latin typeface="TimesNewRomanPS-Italic"/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055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274838"/>
            <a:ext cx="62708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TimesNewRomanPS"/>
              </a:rPr>
              <a:t>The 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TimesNewRomanPS-Bold"/>
              </a:rPr>
              <a:t>quantity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TimesNewRomanPS"/>
              </a:rPr>
              <a:t>maxim: Make your contribution as informative as is required,</a:t>
            </a:r>
          </a:p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TimesNewRomanPS"/>
              </a:rPr>
              <a:t>but not more, or less, than is required.</a:t>
            </a:r>
          </a:p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TimesNewRomanPS"/>
              </a:rPr>
              <a:t>The 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TimesNewRomanPS-Bold"/>
              </a:rPr>
              <a:t>quality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TimesNewRomanPS"/>
              </a:rPr>
              <a:t>maxim: Do not say that which you believe to be false or for which</a:t>
            </a:r>
          </a:p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TimesNewRomanPS"/>
              </a:rPr>
              <a:t>you lack adequate evidence.</a:t>
            </a:r>
          </a:p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TimesNewRomanPS"/>
              </a:rPr>
              <a:t>The 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TimesNewRomanPS-Bold"/>
              </a:rPr>
              <a:t>relation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TimesNewRomanPS"/>
              </a:rPr>
              <a:t>maxim: Be relevant.</a:t>
            </a:r>
          </a:p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TimesNewRomanPS"/>
              </a:rPr>
              <a:t>The 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TimesNewRomanPS-Bold"/>
              </a:rPr>
              <a:t>manner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TimesNewRomanPS"/>
              </a:rPr>
              <a:t>maxim: Be clear, brief and orderly.</a:t>
            </a:r>
            <a:endParaRPr lang="en-US" sz="24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098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It is certainly true that, on </a:t>
            </a:r>
            <a:r>
              <a:rPr lang="en-US" dirty="0" err="1">
                <a:latin typeface="TimesNewRomanPS"/>
              </a:rPr>
              <a:t>occasion,we</a:t>
            </a:r>
            <a:r>
              <a:rPr lang="en-US" dirty="0">
                <a:latin typeface="TimesNewRomanPS"/>
              </a:rPr>
              <a:t> can experience conversational exchanges</a:t>
            </a:r>
          </a:p>
          <a:p>
            <a:r>
              <a:rPr lang="en-US" dirty="0">
                <a:latin typeface="TimesNewRomanPS"/>
              </a:rPr>
              <a:t>in which the co-operative principle may not seem to be in operation. However,</a:t>
            </a:r>
          </a:p>
          <a:p>
            <a:r>
              <a:rPr lang="en-US" dirty="0">
                <a:latin typeface="TimesNewRomanPS"/>
              </a:rPr>
              <a:t>this general description of the normal expectations we have in conversation</a:t>
            </a:r>
          </a:p>
          <a:p>
            <a:r>
              <a:rPr lang="en-US" dirty="0">
                <a:latin typeface="TimesNewRomanPS"/>
              </a:rPr>
              <a:t>helps to explain a number of regular features in the way people say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35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690336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For</a:t>
            </a:r>
          </a:p>
          <a:p>
            <a:r>
              <a:rPr lang="en-US" dirty="0">
                <a:latin typeface="TimesNewRomanPS"/>
              </a:rPr>
              <a:t>example, during their lunch break, one woman asks another how she likes the</a:t>
            </a:r>
          </a:p>
          <a:p>
            <a:r>
              <a:rPr lang="en-US" dirty="0">
                <a:latin typeface="TimesNewRomanPS"/>
              </a:rPr>
              <a:t>sandwich she is eating and receives the following </a:t>
            </a:r>
            <a:r>
              <a:rPr lang="en-US" dirty="0" smtClean="0">
                <a:latin typeface="TimesNewRomanPS"/>
              </a:rPr>
              <a:t>answer</a:t>
            </a:r>
          </a:p>
          <a:p>
            <a:r>
              <a:rPr lang="en-US" dirty="0" smtClean="0">
                <a:latin typeface="TimesNewRomanPS"/>
              </a:rPr>
              <a:t>.</a:t>
            </a:r>
            <a:endParaRPr lang="en-US" dirty="0">
              <a:latin typeface="TimesNewRomanPS"/>
            </a:endParaRPr>
          </a:p>
          <a:p>
            <a:r>
              <a:rPr lang="en-US" b="1" i="1" dirty="0">
                <a:latin typeface="TimesNewRomanPS-Italic"/>
              </a:rPr>
              <a:t>Oh, a sandwich is a sandwich</a:t>
            </a:r>
            <a:r>
              <a:rPr lang="en-US" b="1" i="1" dirty="0">
                <a:solidFill>
                  <a:srgbClr val="FF0000"/>
                </a:solidFill>
                <a:latin typeface="TimesNewRomanPS-Italic"/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760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13633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In logical terms, this reply appears to have no communicative value since it states</a:t>
            </a:r>
          </a:p>
          <a:p>
            <a:r>
              <a:rPr lang="en-US" dirty="0">
                <a:latin typeface="TimesNewRomanPS"/>
              </a:rPr>
              <a:t>something obvious and doesn’t seem to be informative at all. However, if the</a:t>
            </a:r>
          </a:p>
          <a:p>
            <a:r>
              <a:rPr lang="en-US" dirty="0">
                <a:latin typeface="TimesNewRomanPS"/>
              </a:rPr>
              <a:t>woman is being co-operative and adhering to the quantity maxim about being</a:t>
            </a:r>
          </a:p>
          <a:p>
            <a:r>
              <a:rPr lang="en-US" dirty="0">
                <a:latin typeface="TimesNewRomanPS"/>
              </a:rPr>
              <a:t>“as informative as is required”, then the listener must assume that her friend</a:t>
            </a:r>
          </a:p>
          <a:p>
            <a:r>
              <a:rPr lang="en-US" dirty="0">
                <a:latin typeface="TimesNewRomanPS"/>
              </a:rPr>
              <a:t>is communicating something.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543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Hedges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We use certain types of expressions, called </a:t>
            </a:r>
            <a:r>
              <a:rPr lang="en-US" b="1" dirty="0"/>
              <a:t>hedges</a:t>
            </a:r>
            <a:r>
              <a:rPr lang="en-US" dirty="0"/>
              <a:t>, to show that we are concerned</a:t>
            </a:r>
          </a:p>
          <a:p>
            <a:r>
              <a:rPr lang="en-US" dirty="0"/>
              <a:t>about following the maxims while being co-operative participants in</a:t>
            </a:r>
          </a:p>
          <a:p>
            <a:r>
              <a:rPr lang="en-US" dirty="0"/>
              <a:t>conversation. Hedges can be defined as words or phrases used to indicate that</a:t>
            </a:r>
          </a:p>
          <a:p>
            <a:r>
              <a:rPr lang="en-US" dirty="0"/>
              <a:t>we’re not really sure that what we’re saying is sufficiently correct or complete.</a:t>
            </a:r>
          </a:p>
          <a:p>
            <a:r>
              <a:rPr lang="en-US" dirty="0"/>
              <a:t>We can use </a:t>
            </a:r>
            <a:r>
              <a:rPr lang="en-US" i="1" dirty="0"/>
              <a:t>sort of </a:t>
            </a:r>
            <a:r>
              <a:rPr lang="en-US" dirty="0"/>
              <a:t>or </a:t>
            </a:r>
            <a:r>
              <a:rPr lang="en-US" i="1" dirty="0"/>
              <a:t>kind of </a:t>
            </a:r>
            <a:r>
              <a:rPr lang="en-US" dirty="0"/>
              <a:t>as hedges on the accuracy of our statements, as</a:t>
            </a:r>
          </a:p>
          <a:p>
            <a:r>
              <a:rPr lang="en-US" dirty="0"/>
              <a:t>in descriptions such as </a:t>
            </a:r>
            <a:r>
              <a:rPr lang="en-US" i="1" dirty="0"/>
              <a:t>His hair was kind of long </a:t>
            </a:r>
            <a:r>
              <a:rPr lang="en-US" dirty="0"/>
              <a:t>or </a:t>
            </a:r>
            <a:r>
              <a:rPr lang="en-US" i="1" dirty="0"/>
              <a:t>The book cover is sort of</a:t>
            </a:r>
          </a:p>
          <a:p>
            <a:r>
              <a:rPr lang="en-US" i="1" dirty="0"/>
              <a:t>yellow </a:t>
            </a:r>
            <a:r>
              <a:rPr lang="en-US" dirty="0"/>
              <a:t>(rather than </a:t>
            </a:r>
            <a:r>
              <a:rPr lang="en-US" i="1" dirty="0"/>
              <a:t>It is yellow</a:t>
            </a:r>
            <a:r>
              <a:rPr lang="en-US" dirty="0"/>
              <a:t>). These are examples of hedges on the quality</a:t>
            </a:r>
          </a:p>
          <a:p>
            <a:r>
              <a:rPr lang="en-US" dirty="0"/>
              <a:t>maxim. Other examples would include the expressions listed below that people</a:t>
            </a:r>
          </a:p>
          <a:p>
            <a:r>
              <a:rPr lang="en-US" dirty="0"/>
              <a:t>sometimes put at the beginning of their conversational contributions</a:t>
            </a:r>
          </a:p>
        </p:txBody>
      </p:sp>
    </p:spTree>
    <p:extLst>
      <p:ext uri="{BB962C8B-B14F-4D97-AF65-F5344CB8AC3E}">
        <p14:creationId xmlns:p14="http://schemas.microsoft.com/office/powerpoint/2010/main" val="1217149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967335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i="1" dirty="0">
                <a:latin typeface="TimesNewRomanPS-Italic"/>
              </a:rPr>
              <a:t>As far as I know . . . </a:t>
            </a:r>
            <a:r>
              <a:rPr lang="en-US" sz="2800" b="1" dirty="0">
                <a:latin typeface="TimesNewRomanPS"/>
              </a:rPr>
              <a:t>,</a:t>
            </a:r>
          </a:p>
          <a:p>
            <a:r>
              <a:rPr lang="en-US" sz="2800" b="1" i="1" dirty="0">
                <a:latin typeface="TimesNewRomanPS-Italic"/>
              </a:rPr>
              <a:t>Now, correct me if I’m wrong, but . . .</a:t>
            </a:r>
          </a:p>
          <a:p>
            <a:r>
              <a:rPr lang="en-US" sz="2800" b="1" i="1" dirty="0">
                <a:latin typeface="TimesNewRomanPS-Italic"/>
              </a:rPr>
              <a:t>I’m not absolutely sure, but</a:t>
            </a:r>
            <a:r>
              <a:rPr lang="en-US" sz="2800" b="1" i="1" dirty="0">
                <a:solidFill>
                  <a:srgbClr val="FF0000"/>
                </a:solidFill>
                <a:latin typeface="TimesNewRomanPS-Italic"/>
              </a:rPr>
              <a:t>. </a:t>
            </a:r>
            <a:r>
              <a:rPr lang="en-US" i="1" dirty="0">
                <a:latin typeface="TimesNewRomanPS-Italic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211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55183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We also take care to indicate that what we report is something we </a:t>
            </a:r>
            <a:r>
              <a:rPr lang="en-US" i="1" dirty="0">
                <a:latin typeface="TimesNewRomanPS-Italic"/>
              </a:rPr>
              <a:t>think </a:t>
            </a:r>
            <a:r>
              <a:rPr lang="en-US" dirty="0">
                <a:latin typeface="TimesNewRomanPS"/>
              </a:rPr>
              <a:t>or</a:t>
            </a:r>
          </a:p>
          <a:p>
            <a:r>
              <a:rPr lang="en-US" i="1" dirty="0">
                <a:latin typeface="TimesNewRomanPS-Italic"/>
              </a:rPr>
              <a:t>feel </a:t>
            </a:r>
            <a:r>
              <a:rPr lang="en-US" dirty="0">
                <a:latin typeface="TimesNewRomanPS"/>
              </a:rPr>
              <a:t>(not </a:t>
            </a:r>
            <a:r>
              <a:rPr lang="en-US" i="1" dirty="0">
                <a:latin typeface="TimesNewRomanPS-Italic"/>
              </a:rPr>
              <a:t>know</a:t>
            </a:r>
            <a:r>
              <a:rPr lang="en-US" dirty="0">
                <a:latin typeface="TimesNewRomanPS"/>
              </a:rPr>
              <a:t>), is </a:t>
            </a:r>
            <a:r>
              <a:rPr lang="en-US" i="1" dirty="0">
                <a:latin typeface="TimesNewRomanPS-Italic"/>
              </a:rPr>
              <a:t>possible </a:t>
            </a:r>
            <a:r>
              <a:rPr lang="en-US" dirty="0">
                <a:latin typeface="TimesNewRomanPS"/>
              </a:rPr>
              <a:t>or </a:t>
            </a:r>
            <a:r>
              <a:rPr lang="en-US" i="1" dirty="0">
                <a:latin typeface="TimesNewRomanPS-Italic"/>
              </a:rPr>
              <a:t>likely </a:t>
            </a:r>
            <a:r>
              <a:rPr lang="en-US" dirty="0">
                <a:latin typeface="TimesNewRomanPS"/>
              </a:rPr>
              <a:t>(not </a:t>
            </a:r>
            <a:r>
              <a:rPr lang="en-US" i="1" dirty="0">
                <a:latin typeface="TimesNewRomanPS-Italic"/>
              </a:rPr>
              <a:t>certain</a:t>
            </a:r>
            <a:r>
              <a:rPr lang="en-US" dirty="0">
                <a:latin typeface="TimesNewRomanPS"/>
              </a:rPr>
              <a:t>), and </a:t>
            </a:r>
            <a:r>
              <a:rPr lang="en-US" i="1" dirty="0">
                <a:latin typeface="TimesNewRomanPS-Italic"/>
              </a:rPr>
              <a:t>may </a:t>
            </a:r>
            <a:r>
              <a:rPr lang="en-US" dirty="0">
                <a:latin typeface="TimesNewRomanPS"/>
              </a:rPr>
              <a:t>or </a:t>
            </a:r>
            <a:r>
              <a:rPr lang="en-US" i="1" dirty="0">
                <a:latin typeface="TimesNewRomanPS-Italic"/>
              </a:rPr>
              <a:t>could </a:t>
            </a:r>
            <a:r>
              <a:rPr lang="en-US" dirty="0">
                <a:latin typeface="TimesNewRomanPS"/>
              </a:rPr>
              <a:t>(not </a:t>
            </a:r>
            <a:r>
              <a:rPr lang="en-US" i="1" dirty="0">
                <a:latin typeface="TimesNewRomanPS-Italic"/>
              </a:rPr>
              <a:t>must</a:t>
            </a:r>
            <a:r>
              <a:rPr lang="en-US" dirty="0">
                <a:latin typeface="TimesNewRomanPS"/>
              </a:rPr>
              <a:t>)</a:t>
            </a:r>
          </a:p>
          <a:p>
            <a:r>
              <a:rPr lang="en-US" dirty="0">
                <a:latin typeface="TimesNewRomanPS"/>
              </a:rPr>
              <a:t>happen. Hence the difference between saying </a:t>
            </a:r>
            <a:r>
              <a:rPr lang="en-US" i="1" dirty="0">
                <a:latin typeface="TimesNewRomanPS-Italic"/>
              </a:rPr>
              <a:t>Jackson is guilty </a:t>
            </a:r>
            <a:r>
              <a:rPr lang="en-US" dirty="0">
                <a:latin typeface="TimesNewRomanPS"/>
              </a:rPr>
              <a:t>and </a:t>
            </a:r>
            <a:r>
              <a:rPr lang="en-US" i="1" dirty="0">
                <a:latin typeface="TimesNewRomanPS-Italic"/>
              </a:rPr>
              <a:t>I think </a:t>
            </a:r>
            <a:r>
              <a:rPr lang="en-US" i="1" dirty="0" smtClean="0">
                <a:latin typeface="TimesNewRomanPS-Italic"/>
              </a:rPr>
              <a:t>it’s </a:t>
            </a:r>
            <a:r>
              <a:rPr lang="en-US" i="1" dirty="0" smtClean="0"/>
              <a:t>possible </a:t>
            </a:r>
            <a:r>
              <a:rPr lang="en-US" i="1" dirty="0"/>
              <a:t>that Jackson may be guilty</a:t>
            </a:r>
            <a:r>
              <a:rPr lang="en-US" dirty="0"/>
              <a:t>. In the first version, we will be assumed to</a:t>
            </a:r>
          </a:p>
          <a:p>
            <a:r>
              <a:rPr lang="en-US" dirty="0"/>
              <a:t>have very good evidence for the statement</a:t>
            </a:r>
          </a:p>
        </p:txBody>
      </p:sp>
    </p:spTree>
    <p:extLst>
      <p:ext uri="{BB962C8B-B14F-4D97-AF65-F5344CB8AC3E}">
        <p14:creationId xmlns:p14="http://schemas.microsoft.com/office/powerpoint/2010/main" val="18777133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84</TotalTime>
  <Words>1438</Words>
  <Application>Microsoft Office PowerPoint</Application>
  <PresentationFormat>Widescreen</PresentationFormat>
  <Paragraphs>119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TimesNewRomanPS</vt:lpstr>
      <vt:lpstr>TimesNewRomanPS-Bold</vt:lpstr>
      <vt:lpstr>TimesNewRomanPS-Italic</vt:lpstr>
      <vt:lpstr>TimesNRPSExpert</vt:lpstr>
      <vt:lpstr>Trebuchet MS</vt:lpstr>
      <vt:lpstr>Berlin</vt:lpstr>
      <vt:lpstr>Discourse Analysis</vt:lpstr>
      <vt:lpstr>The Co-operative Principle</vt:lpstr>
      <vt:lpstr>PowerPoint Presentation</vt:lpstr>
      <vt:lpstr>PowerPoint Presentation</vt:lpstr>
      <vt:lpstr>PowerPoint Presentation</vt:lpstr>
      <vt:lpstr>PowerPoint Presentation</vt:lpstr>
      <vt:lpstr>Hedges</vt:lpstr>
      <vt:lpstr>PowerPoint Presentation</vt:lpstr>
      <vt:lpstr>PowerPoint Presentation</vt:lpstr>
      <vt:lpstr>Implicature</vt:lpstr>
      <vt:lpstr>PowerPoint Presentation</vt:lpstr>
      <vt:lpstr>PowerPoint Presentation</vt:lpstr>
      <vt:lpstr>PowerPoint Presentation</vt:lpstr>
      <vt:lpstr>Background Knowledge</vt:lpstr>
      <vt:lpstr>PowerPoint Presentation</vt:lpstr>
      <vt:lpstr>PowerPoint Presentation</vt:lpstr>
      <vt:lpstr>Schema</vt:lpstr>
      <vt:lpstr>Script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Discourse Analysis</dc:title>
  <dc:creator>Maher</dc:creator>
  <cp:lastModifiedBy>Maher</cp:lastModifiedBy>
  <cp:revision>11</cp:revision>
  <dcterms:created xsi:type="dcterms:W3CDTF">2021-02-05T04:59:31Z</dcterms:created>
  <dcterms:modified xsi:type="dcterms:W3CDTF">2021-02-10T06:09:29Z</dcterms:modified>
</cp:coreProperties>
</file>